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61" r:id="rId4"/>
    <p:sldId id="257" r:id="rId5"/>
    <p:sldId id="268" r:id="rId6"/>
    <p:sldId id="269" r:id="rId7"/>
    <p:sldId id="265" r:id="rId8"/>
    <p:sldId id="267" r:id="rId9"/>
    <p:sldId id="258" r:id="rId10"/>
    <p:sldId id="266" r:id="rId11"/>
    <p:sldId id="262" r:id="rId12"/>
    <p:sldId id="259" r:id="rId13"/>
    <p:sldId id="260" r:id="rId14"/>
    <p:sldId id="273" r:id="rId15"/>
    <p:sldId id="263" r:id="rId16"/>
    <p:sldId id="274" r:id="rId17"/>
    <p:sldId id="270" r:id="rId18"/>
    <p:sldId id="275" r:id="rId19"/>
    <p:sldId id="272"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2" y="-17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981FF-5881-4846-8B2F-78FD533EE6CD}" type="datetimeFigureOut">
              <a:rPr lang="en-US" smtClean="0"/>
              <a:pPr/>
              <a:t>9/6/2016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30650-8368-4B7A-B9FD-16CBDB9313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a:t>
            </a:r>
            <a:endParaRPr lang="en-US" dirty="0"/>
          </a:p>
        </p:txBody>
      </p:sp>
      <p:sp>
        <p:nvSpPr>
          <p:cNvPr id="4" name="Slide Number Placeholder 3"/>
          <p:cNvSpPr>
            <a:spLocks noGrp="1"/>
          </p:cNvSpPr>
          <p:nvPr>
            <p:ph type="sldNum" sz="quarter" idx="10"/>
          </p:nvPr>
        </p:nvSpPr>
        <p:spPr/>
        <p:txBody>
          <a:bodyPr/>
          <a:lstStyle/>
          <a:p>
            <a:pPr>
              <a:defRPr/>
            </a:pPr>
            <a:fld id="{1C6A712F-8B65-2541-8174-A9001173EDF4}" type="slidenum">
              <a:rPr lang="en-US" smtClean="0"/>
              <a:pPr>
                <a:defRPr/>
              </a:pPr>
              <a:t>3</a:t>
            </a:fld>
            <a:endParaRPr lang="en-US"/>
          </a:p>
        </p:txBody>
      </p:sp>
    </p:spTree>
    <p:extLst>
      <p:ext uri="{BB962C8B-B14F-4D97-AF65-F5344CB8AC3E}">
        <p14:creationId xmlns="" xmlns:p14="http://schemas.microsoft.com/office/powerpoint/2010/main" val="625174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a:t>
            </a:r>
            <a:endParaRPr lang="en-US" dirty="0"/>
          </a:p>
        </p:txBody>
      </p:sp>
      <p:sp>
        <p:nvSpPr>
          <p:cNvPr id="4" name="Slide Number Placeholder 3"/>
          <p:cNvSpPr>
            <a:spLocks noGrp="1"/>
          </p:cNvSpPr>
          <p:nvPr>
            <p:ph type="sldNum" sz="quarter" idx="10"/>
          </p:nvPr>
        </p:nvSpPr>
        <p:spPr/>
        <p:txBody>
          <a:bodyPr/>
          <a:lstStyle/>
          <a:p>
            <a:pPr>
              <a:defRPr/>
            </a:pPr>
            <a:fld id="{1C6A712F-8B65-2541-8174-A9001173EDF4}" type="slidenum">
              <a:rPr lang="en-US" smtClean="0"/>
              <a:pPr>
                <a:defRPr/>
              </a:pPr>
              <a:t>4</a:t>
            </a:fld>
            <a:endParaRPr lang="en-US"/>
          </a:p>
        </p:txBody>
      </p:sp>
    </p:spTree>
    <p:extLst>
      <p:ext uri="{BB962C8B-B14F-4D97-AF65-F5344CB8AC3E}">
        <p14:creationId xmlns="" xmlns:p14="http://schemas.microsoft.com/office/powerpoint/2010/main" val="375903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Calibri"/>
                <a:ea typeface="Calibri"/>
                <a:cs typeface="Calibri"/>
                <a:sym typeface="Calibri"/>
              </a:rPr>
              <a:t>1  m</a:t>
            </a:r>
          </a:p>
        </p:txBody>
      </p:sp>
      <p:sp>
        <p:nvSpPr>
          <p:cNvPr id="104" name="Shape 1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8</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43288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a:t>
            </a:r>
            <a:endParaRPr lang="en-US" dirty="0"/>
          </a:p>
        </p:txBody>
      </p:sp>
      <p:sp>
        <p:nvSpPr>
          <p:cNvPr id="4" name="Slide Number Placeholder 3"/>
          <p:cNvSpPr>
            <a:spLocks noGrp="1"/>
          </p:cNvSpPr>
          <p:nvPr>
            <p:ph type="sldNum" sz="quarter" idx="10"/>
          </p:nvPr>
        </p:nvSpPr>
        <p:spPr/>
        <p:txBody>
          <a:bodyPr/>
          <a:lstStyle/>
          <a:p>
            <a:pPr>
              <a:defRPr/>
            </a:pPr>
            <a:fld id="{1C6A712F-8B65-2541-8174-A9001173EDF4}" type="slidenum">
              <a:rPr lang="en-US" smtClean="0"/>
              <a:pPr>
                <a:defRPr/>
              </a:pPr>
              <a:t>10</a:t>
            </a:fld>
            <a:endParaRPr lang="en-US"/>
          </a:p>
        </p:txBody>
      </p:sp>
    </p:spTree>
    <p:extLst>
      <p:ext uri="{BB962C8B-B14F-4D97-AF65-F5344CB8AC3E}">
        <p14:creationId xmlns="" xmlns:p14="http://schemas.microsoft.com/office/powerpoint/2010/main" val="188009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031EAA-9073-4A28-8FFD-F19EFEB8C2B5}"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CDF2C-59CE-41B5-8E58-DDC5764DB4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31EAA-9073-4A28-8FFD-F19EFEB8C2B5}"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CDF2C-59CE-41B5-8E58-DDC5764DB4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31EAA-9073-4A28-8FFD-F19EFEB8C2B5}"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CDF2C-59CE-41B5-8E58-DDC5764DB4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31EAA-9073-4A28-8FFD-F19EFEB8C2B5}"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CDF2C-59CE-41B5-8E58-DDC5764DB4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031EAA-9073-4A28-8FFD-F19EFEB8C2B5}"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CDF2C-59CE-41B5-8E58-DDC5764DB4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031EAA-9073-4A28-8FFD-F19EFEB8C2B5}"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CDF2C-59CE-41B5-8E58-DDC5764DB4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031EAA-9073-4A28-8FFD-F19EFEB8C2B5}" type="datetimeFigureOut">
              <a:rPr lang="en-US" smtClean="0"/>
              <a:pPr/>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CDF2C-59CE-41B5-8E58-DDC5764DB4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031EAA-9073-4A28-8FFD-F19EFEB8C2B5}" type="datetimeFigureOut">
              <a:rPr lang="en-US" smtClean="0"/>
              <a:pPr/>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5CDF2C-59CE-41B5-8E58-DDC5764DB4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31EAA-9073-4A28-8FFD-F19EFEB8C2B5}" type="datetimeFigureOut">
              <a:rPr lang="en-US" smtClean="0"/>
              <a:pPr/>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CDF2C-59CE-41B5-8E58-DDC5764DB4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31EAA-9073-4A28-8FFD-F19EFEB8C2B5}"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CDF2C-59CE-41B5-8E58-DDC5764DB4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31EAA-9073-4A28-8FFD-F19EFEB8C2B5}"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CDF2C-59CE-41B5-8E58-DDC5764DB4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31EAA-9073-4A28-8FFD-F19EFEB8C2B5}" type="datetimeFigureOut">
              <a:rPr lang="en-US" smtClean="0"/>
              <a:pPr/>
              <a:t>9/6/2016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CDF2C-59CE-41B5-8E58-DDC5764DB4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fontScale="90000"/>
          </a:bodyPr>
          <a:lstStyle/>
          <a:p>
            <a:r>
              <a:rPr lang="en-US" dirty="0" smtClean="0"/>
              <a:t>Growth Mindset</a:t>
            </a:r>
            <a:br>
              <a:rPr lang="en-US" dirty="0" smtClean="0"/>
            </a:br>
            <a:r>
              <a:rPr lang="en-US" dirty="0" smtClean="0"/>
              <a:t>Impacts on Teaching and Learning</a:t>
            </a:r>
            <a:endParaRPr lang="en-US" dirty="0"/>
          </a:p>
        </p:txBody>
      </p:sp>
      <p:sp>
        <p:nvSpPr>
          <p:cNvPr id="3" name="Subtitle 2"/>
          <p:cNvSpPr>
            <a:spLocks noGrp="1"/>
          </p:cNvSpPr>
          <p:nvPr>
            <p:ph type="subTitle" idx="1"/>
          </p:nvPr>
        </p:nvSpPr>
        <p:spPr>
          <a:xfrm>
            <a:off x="1371600" y="3886200"/>
            <a:ext cx="6400800" cy="2438400"/>
          </a:xfrm>
        </p:spPr>
        <p:txBody>
          <a:bodyPr>
            <a:normAutofit fontScale="92500" lnSpcReduction="20000"/>
          </a:bodyPr>
          <a:lstStyle/>
          <a:p>
            <a:r>
              <a:rPr lang="en-US" dirty="0" smtClean="0"/>
              <a:t>Presented by David Swart</a:t>
            </a:r>
          </a:p>
          <a:p>
            <a:r>
              <a:rPr lang="en-US" dirty="0" smtClean="0"/>
              <a:t>Rescue Union School District</a:t>
            </a:r>
          </a:p>
          <a:p>
            <a:r>
              <a:rPr lang="en-US" dirty="0" smtClean="0"/>
              <a:t>September 6, 2016</a:t>
            </a:r>
          </a:p>
          <a:p>
            <a:r>
              <a:rPr lang="en-US" dirty="0" smtClean="0"/>
              <a:t>Based on the work of Dr. Carol </a:t>
            </a:r>
            <a:r>
              <a:rPr lang="en-US" dirty="0" err="1" smtClean="0"/>
              <a:t>Dweck</a:t>
            </a:r>
            <a:endParaRPr lang="en-US" dirty="0" smtClean="0"/>
          </a:p>
          <a:p>
            <a:r>
              <a:rPr lang="en-US" dirty="0" smtClean="0"/>
              <a:t>Stanford University</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cstate="print"/>
          <a:stretch>
            <a:fillRect/>
          </a:stretch>
        </p:blipFill>
        <p:spPr>
          <a:xfrm>
            <a:off x="38100" y="762000"/>
            <a:ext cx="8839200" cy="6096000"/>
          </a:xfrm>
          <a:prstGeom prst="rect">
            <a:avLst/>
          </a:prstGeom>
        </p:spPr>
      </p:pic>
      <p:sp>
        <p:nvSpPr>
          <p:cNvPr id="6" name="Slide Number Placeholder 5"/>
          <p:cNvSpPr>
            <a:spLocks noGrp="1"/>
          </p:cNvSpPr>
          <p:nvPr>
            <p:ph type="sldNum" sz="quarter" idx="12"/>
          </p:nvPr>
        </p:nvSpPr>
        <p:spPr/>
        <p:txBody>
          <a:bodyPr/>
          <a:lstStyle/>
          <a:p>
            <a:pPr>
              <a:defRPr/>
            </a:pPr>
            <a:fld id="{08CC2CB3-A79D-934A-B5AA-36EEA64FE8E0}" type="slidenum">
              <a:rPr lang="en-US" smtClean="0"/>
              <a:pPr>
                <a:defRPr/>
              </a:pPr>
              <a:t>10</a:t>
            </a:fld>
            <a:endParaRPr lang="en-US"/>
          </a:p>
        </p:txBody>
      </p:sp>
    </p:spTree>
    <p:extLst>
      <p:ext uri="{BB962C8B-B14F-4D97-AF65-F5344CB8AC3E}">
        <p14:creationId xmlns="" xmlns:p14="http://schemas.microsoft.com/office/powerpoint/2010/main" val="1366070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Autofit/>
          </a:bodyPr>
          <a:lstStyle/>
          <a:p>
            <a:pPr>
              <a:buNone/>
            </a:pPr>
            <a:r>
              <a:rPr lang="en-US" sz="2400" dirty="0" smtClean="0"/>
              <a:t>     </a:t>
            </a:r>
            <a:r>
              <a:rPr lang="en-US" sz="2400" dirty="0" err="1" smtClean="0"/>
              <a:t>Dweck</a:t>
            </a:r>
            <a:r>
              <a:rPr lang="en-US" sz="2400" dirty="0" smtClean="0"/>
              <a:t> </a:t>
            </a:r>
            <a:r>
              <a:rPr lang="en-US" sz="2400" dirty="0"/>
              <a:t>and her colleagues offered four-year-olds a choice: They could either redo an easy jigsaw puzzle, or try a harder one. </a:t>
            </a:r>
            <a:endParaRPr lang="en-US" sz="2400" dirty="0" smtClean="0"/>
          </a:p>
          <a:p>
            <a:pPr>
              <a:buNone/>
            </a:pPr>
            <a:r>
              <a:rPr lang="en-US" sz="2400" dirty="0"/>
              <a:t> </a:t>
            </a:r>
            <a:r>
              <a:rPr lang="en-US" sz="2400" dirty="0" smtClean="0"/>
              <a:t>    Even </a:t>
            </a:r>
            <a:r>
              <a:rPr lang="en-US" sz="2400" dirty="0"/>
              <a:t>these young children conformed to the characteristics of one of the two mindsets — those with “fixed” mentality stayed on the safe side, choosing the easier puzzles that would affirm their existing ability, articulating to the researchers their belief that smart kids don’t make mistakes; those with the “growth” mindset thought it an odd choice to begin with, perplexed why anyone would want to do the same puzzle over and over if they aren’t learning anything new. </a:t>
            </a:r>
            <a:endParaRPr lang="en-US" sz="2400" dirty="0" smtClean="0"/>
          </a:p>
          <a:p>
            <a:pPr>
              <a:buNone/>
            </a:pPr>
            <a:r>
              <a:rPr lang="en-US" sz="2400" dirty="0"/>
              <a:t> </a:t>
            </a:r>
            <a:r>
              <a:rPr lang="en-US" sz="2400" dirty="0" smtClean="0"/>
              <a:t>     In </a:t>
            </a:r>
            <a:r>
              <a:rPr lang="en-US" sz="2400" dirty="0"/>
              <a:t>other words, the fixed-mindset kids wanted to make sure they succeeded in order to seem smart, whereas the growth-mindset ones wanted to stretch themselves, for their definition of success was about </a:t>
            </a:r>
            <a:r>
              <a:rPr lang="en-US" sz="2400" i="1" dirty="0"/>
              <a:t>becoming</a:t>
            </a:r>
            <a:r>
              <a:rPr lang="en-US" sz="2400" dirty="0"/>
              <a:t> smarter.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#2</a:t>
            </a:r>
            <a:endParaRPr lang="en-US" dirty="0"/>
          </a:p>
        </p:txBody>
      </p:sp>
      <p:sp>
        <p:nvSpPr>
          <p:cNvPr id="3" name="Content Placeholder 2"/>
          <p:cNvSpPr>
            <a:spLocks noGrp="1"/>
          </p:cNvSpPr>
          <p:nvPr>
            <p:ph idx="1"/>
          </p:nvPr>
        </p:nvSpPr>
        <p:spPr/>
        <p:txBody>
          <a:bodyPr/>
          <a:lstStyle/>
          <a:p>
            <a:pPr>
              <a:buNone/>
            </a:pPr>
            <a:r>
              <a:rPr lang="en-US" sz="5400" dirty="0" smtClean="0"/>
              <a:t>Carol </a:t>
            </a:r>
            <a:r>
              <a:rPr lang="en-US" sz="5400" dirty="0" err="1" smtClean="0"/>
              <a:t>Dweck</a:t>
            </a:r>
            <a:r>
              <a:rPr lang="en-US" sz="5400" dirty="0" smtClean="0"/>
              <a:t>:</a:t>
            </a:r>
          </a:p>
          <a:p>
            <a:pPr algn="ctr">
              <a:buNone/>
            </a:pPr>
            <a:r>
              <a:rPr lang="en-US" sz="5400" dirty="0" smtClean="0"/>
              <a:t> “A Study on Praise and Mindset”</a:t>
            </a:r>
          </a:p>
          <a:p>
            <a:pPr>
              <a:buNone/>
            </a:pPr>
            <a:r>
              <a:rPr lang="en-US" sz="3600" dirty="0" smtClean="0"/>
              <a:t>The effects of praise on growth mindset/effort vs. intelligence and ability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Mindsets</a:t>
            </a:r>
            <a:br>
              <a:rPr lang="en-US" dirty="0" smtClean="0"/>
            </a:br>
            <a:r>
              <a:rPr lang="en-US" dirty="0" smtClean="0"/>
              <a:t>Ramifications for Learning</a:t>
            </a:r>
            <a:endParaRPr lang="en-US" dirty="0"/>
          </a:p>
        </p:txBody>
      </p:sp>
      <p:sp>
        <p:nvSpPr>
          <p:cNvPr id="3" name="Content Placeholder 2"/>
          <p:cNvSpPr>
            <a:spLocks noGrp="1"/>
          </p:cNvSpPr>
          <p:nvPr>
            <p:ph idx="1"/>
          </p:nvPr>
        </p:nvSpPr>
        <p:spPr/>
        <p:txBody>
          <a:bodyPr/>
          <a:lstStyle/>
          <a:p>
            <a:endParaRPr lang="en-US" dirty="0" smtClean="0"/>
          </a:p>
          <a:p>
            <a:r>
              <a:rPr lang="en-US" dirty="0" smtClean="0"/>
              <a:t>Challenges</a:t>
            </a:r>
          </a:p>
          <a:p>
            <a:r>
              <a:rPr lang="en-US" dirty="0" smtClean="0"/>
              <a:t>Obstacles</a:t>
            </a:r>
          </a:p>
          <a:p>
            <a:r>
              <a:rPr lang="en-US" dirty="0" smtClean="0"/>
              <a:t>Effort</a:t>
            </a:r>
          </a:p>
          <a:p>
            <a:r>
              <a:rPr lang="en-US" dirty="0" smtClean="0"/>
              <a:t>Criticism</a:t>
            </a:r>
          </a:p>
          <a:p>
            <a:r>
              <a:rPr lang="en-US" dirty="0" smtClean="0"/>
              <a:t>Success of Others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Growth Mindset in the </a:t>
            </a:r>
            <a:r>
              <a:rPr lang="en-US" dirty="0"/>
              <a:t>C</a:t>
            </a:r>
            <a:r>
              <a:rPr lang="en-US" dirty="0" smtClean="0"/>
              <a:t>lassroom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Beliefs effect </a:t>
            </a:r>
            <a:r>
              <a:rPr lang="en-US" dirty="0" smtClean="0"/>
              <a:t>learning outcomes (learning is viewed as </a:t>
            </a:r>
            <a:r>
              <a:rPr lang="en-US" dirty="0" smtClean="0"/>
              <a:t>the</a:t>
            </a:r>
            <a:r>
              <a:rPr lang="en-US" dirty="0" smtClean="0"/>
              <a:t> </a:t>
            </a:r>
            <a:r>
              <a:rPr lang="en-US" dirty="0" smtClean="0"/>
              <a:t>path to mastery)</a:t>
            </a:r>
          </a:p>
          <a:p>
            <a:r>
              <a:rPr lang="en-US" dirty="0" smtClean="0"/>
              <a:t>Effort (not yet)</a:t>
            </a:r>
          </a:p>
          <a:p>
            <a:r>
              <a:rPr lang="en-US" dirty="0" smtClean="0"/>
              <a:t>Questioning</a:t>
            </a:r>
          </a:p>
          <a:p>
            <a:r>
              <a:rPr lang="en-US" dirty="0" smtClean="0"/>
              <a:t>Feedback</a:t>
            </a:r>
          </a:p>
          <a:p>
            <a:r>
              <a:rPr lang="en-US" dirty="0" smtClean="0"/>
              <a:t>Mistakes </a:t>
            </a:r>
          </a:p>
          <a:p>
            <a:r>
              <a:rPr lang="en-US" dirty="0" smtClean="0"/>
              <a:t>Feedback </a:t>
            </a:r>
          </a:p>
          <a:p>
            <a:r>
              <a:rPr lang="en-US" dirty="0" smtClean="0"/>
              <a:t>Thinking (</a:t>
            </a:r>
            <a:r>
              <a:rPr lang="en-US" dirty="0" err="1" smtClean="0"/>
              <a:t>metacognition</a:t>
            </a:r>
            <a:r>
              <a:rPr lang="en-US" dirty="0" smtClean="0"/>
              <a:t>)</a:t>
            </a:r>
          </a:p>
          <a:p>
            <a:r>
              <a:rPr lang="en-US" dirty="0" smtClean="0"/>
              <a:t>Persistence</a:t>
            </a:r>
          </a:p>
          <a:p>
            <a:r>
              <a:rPr lang="en-US" dirty="0" smtClean="0"/>
              <a:t>Less fear of negative consequences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Growth Mindset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20 years of research indicates </a:t>
            </a:r>
            <a:r>
              <a:rPr lang="en-US" dirty="0" smtClean="0"/>
              <a:t>that </a:t>
            </a:r>
            <a:r>
              <a:rPr lang="en-US" i="1" dirty="0" smtClean="0"/>
              <a:t>the view that you adopt for yourself profoundly affects the way you lead your life</a:t>
            </a:r>
          </a:p>
          <a:p>
            <a:r>
              <a:rPr lang="en-US" i="1" dirty="0" smtClean="0"/>
              <a:t>Believing that your basic qualities (and those of others) are carved in stone (the fixed mindset) creates an urgency to prove yourself over and over</a:t>
            </a:r>
          </a:p>
          <a:p>
            <a:r>
              <a:rPr lang="en-US" dirty="0" smtClean="0"/>
              <a:t>Growth Mindset moves us from the belief in fixed attributes and in recognizing and praising “intelligence” toward a growth mindset that recognizes the importance of:</a:t>
            </a:r>
          </a:p>
          <a:p>
            <a:pPr>
              <a:buNone/>
            </a:pPr>
            <a:r>
              <a:rPr lang="en-US" dirty="0"/>
              <a:t>	</a:t>
            </a:r>
            <a:r>
              <a:rPr lang="en-US" dirty="0" smtClean="0"/>
              <a:t>	*Strategies   		*Effort</a:t>
            </a:r>
          </a:p>
          <a:p>
            <a:pPr>
              <a:buNone/>
            </a:pPr>
            <a:r>
              <a:rPr lang="en-US" dirty="0"/>
              <a:t>	</a:t>
            </a:r>
            <a:r>
              <a:rPr lang="en-US" dirty="0" smtClean="0"/>
              <a:t>	*Focus 		*Persistence (“not yet”)</a:t>
            </a:r>
          </a:p>
          <a:p>
            <a:r>
              <a:rPr lang="en-US" dirty="0" smtClean="0"/>
              <a:t>Growth Mindset changes </a:t>
            </a:r>
            <a:r>
              <a:rPr lang="en-US" dirty="0" smtClean="0"/>
              <a:t>how we perceive “failure”</a:t>
            </a:r>
          </a:p>
          <a:p>
            <a:r>
              <a:rPr lang="en-US" dirty="0" smtClean="0"/>
              <a:t>Cultivated by deliberate practice and specific vocabulary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the Classroom</a:t>
            </a:r>
            <a:endParaRPr lang="en-US" dirty="0"/>
          </a:p>
        </p:txBody>
      </p:sp>
      <p:sp>
        <p:nvSpPr>
          <p:cNvPr id="3" name="Content Placeholder 2"/>
          <p:cNvSpPr>
            <a:spLocks noGrp="1"/>
          </p:cNvSpPr>
          <p:nvPr>
            <p:ph idx="1"/>
          </p:nvPr>
        </p:nvSpPr>
        <p:spPr/>
        <p:txBody>
          <a:bodyPr>
            <a:normAutofit/>
          </a:bodyPr>
          <a:lstStyle/>
          <a:p>
            <a:r>
              <a:rPr lang="en-US" dirty="0" smtClean="0"/>
              <a:t>Performance Goals vs. Learning Goals</a:t>
            </a:r>
          </a:p>
          <a:p>
            <a:pPr>
              <a:buNone/>
            </a:pPr>
            <a:r>
              <a:rPr lang="en-US" dirty="0" smtClean="0"/>
              <a:t>Performance Goals = About measuring ability (students may condemn themselves)</a:t>
            </a:r>
          </a:p>
          <a:p>
            <a:pPr>
              <a:buNone/>
            </a:pPr>
            <a:r>
              <a:rPr lang="en-US" dirty="0" smtClean="0"/>
              <a:t>Learning Goals = About mastering new things</a:t>
            </a:r>
          </a:p>
          <a:p>
            <a:pPr>
              <a:buNone/>
            </a:pPr>
            <a:r>
              <a:rPr lang="en-US" dirty="0" smtClean="0"/>
              <a:t>Performance goals contribute to “Entity Theory”</a:t>
            </a:r>
          </a:p>
          <a:p>
            <a:pPr>
              <a:buNone/>
            </a:pPr>
            <a:r>
              <a:rPr lang="en-US" dirty="0" smtClean="0"/>
              <a:t>Growth goals – </a:t>
            </a:r>
            <a:r>
              <a:rPr lang="en-US" dirty="0" smtClean="0"/>
              <a:t>Students </a:t>
            </a:r>
            <a:r>
              <a:rPr lang="en-US" dirty="0" smtClean="0"/>
              <a:t>see </a:t>
            </a:r>
            <a:r>
              <a:rPr lang="en-US" dirty="0" smtClean="0"/>
              <a:t>both themselves </a:t>
            </a:r>
            <a:r>
              <a:rPr lang="en-US" dirty="0" smtClean="0"/>
              <a:t>and learning </a:t>
            </a:r>
            <a:r>
              <a:rPr lang="en-US" dirty="0" smtClean="0"/>
              <a:t>in a different way!</a:t>
            </a:r>
            <a:endParaRPr lang="en-US" dirty="0" smtClean="0"/>
          </a:p>
          <a:p>
            <a:pPr>
              <a:buNone/>
            </a:pPr>
            <a:r>
              <a:rPr lang="en-US" dirty="0" smtClean="0"/>
              <a:t>(This changes how we plan, teach and assess.)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Greater Implications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Growth Mindset creates an enjoyment </a:t>
            </a:r>
            <a:r>
              <a:rPr lang="en-US" dirty="0" smtClean="0"/>
              <a:t>around learning</a:t>
            </a:r>
          </a:p>
          <a:p>
            <a:r>
              <a:rPr lang="en-US" dirty="0" smtClean="0"/>
              <a:t>Fixed Mindset – Can foster dishonesty </a:t>
            </a:r>
            <a:r>
              <a:rPr lang="en-US" dirty="0" smtClean="0"/>
              <a:t>(40% of “smart kids” were dishonest about their scores because we told them they were smart)</a:t>
            </a:r>
          </a:p>
          <a:p>
            <a:r>
              <a:rPr lang="en-US" dirty="0" smtClean="0"/>
              <a:t>Implications for relationships – myths about “true love”, “living happily ever after”, (the ideal vs. growth mindset – improving communication and avoiding assigning blame)</a:t>
            </a:r>
          </a:p>
          <a:p>
            <a:r>
              <a:rPr lang="en-US" dirty="0" smtClean="0"/>
              <a:t>Growth mindset </a:t>
            </a:r>
            <a:r>
              <a:rPr lang="en-US" dirty="0" smtClean="0"/>
              <a:t>can create </a:t>
            </a:r>
            <a:r>
              <a:rPr lang="en-US" dirty="0" smtClean="0"/>
              <a:t>a voracious appetite for learning!!!</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Autofit/>
          </a:bodyPr>
          <a:lstStyle/>
          <a:p>
            <a:r>
              <a:rPr lang="en-US" sz="3200" b="1" dirty="0" smtClean="0"/>
              <a:t>Basic Components – </a:t>
            </a:r>
            <a:r>
              <a:rPr lang="en-US" sz="3200" b="1" dirty="0" smtClean="0"/>
              <a:t>“Developing Growth Mindsets in the Classroom”</a:t>
            </a:r>
            <a:br>
              <a:rPr lang="en-US" sz="3200" b="1" dirty="0" smtClean="0"/>
            </a:br>
            <a:r>
              <a:rPr lang="en-US" sz="3200" b="1" dirty="0" smtClean="0"/>
              <a:t>by Mike </a:t>
            </a:r>
            <a:r>
              <a:rPr lang="en-US" sz="3200" b="1" dirty="0" err="1" smtClean="0"/>
              <a:t>Gershon</a:t>
            </a:r>
            <a:r>
              <a:rPr lang="en-US" sz="3200" b="1" dirty="0" smtClean="0"/>
              <a:t> (2016) </a:t>
            </a:r>
            <a:endParaRPr lang="en-US" sz="3200" b="1" dirty="0"/>
          </a:p>
        </p:txBody>
      </p:sp>
      <p:sp>
        <p:nvSpPr>
          <p:cNvPr id="3" name="Content Placeholder 2"/>
          <p:cNvSpPr>
            <a:spLocks noGrp="1"/>
          </p:cNvSpPr>
          <p:nvPr>
            <p:ph idx="1"/>
          </p:nvPr>
        </p:nvSpPr>
        <p:spPr/>
        <p:txBody>
          <a:bodyPr>
            <a:normAutofit lnSpcReduction="10000"/>
          </a:bodyPr>
          <a:lstStyle/>
          <a:p>
            <a:r>
              <a:rPr lang="en-US" dirty="0" smtClean="0"/>
              <a:t>Getting the Language right</a:t>
            </a:r>
          </a:p>
          <a:p>
            <a:r>
              <a:rPr lang="en-US" dirty="0" smtClean="0"/>
              <a:t>Changing how students perceive mistakes</a:t>
            </a:r>
          </a:p>
          <a:p>
            <a:r>
              <a:rPr lang="en-US" dirty="0" smtClean="0"/>
              <a:t>Targeting student effort</a:t>
            </a:r>
          </a:p>
          <a:p>
            <a:r>
              <a:rPr lang="en-US" dirty="0" smtClean="0"/>
              <a:t>Giving great feedback</a:t>
            </a:r>
          </a:p>
          <a:p>
            <a:r>
              <a:rPr lang="en-US" dirty="0" smtClean="0"/>
              <a:t>Thinking about thinking (</a:t>
            </a:r>
            <a:r>
              <a:rPr lang="en-US" dirty="0" err="1" smtClean="0"/>
              <a:t>metacognition</a:t>
            </a:r>
            <a:r>
              <a:rPr lang="en-US" dirty="0" smtClean="0"/>
              <a:t>)</a:t>
            </a:r>
          </a:p>
          <a:p>
            <a:r>
              <a:rPr lang="en-US" dirty="0" smtClean="0"/>
              <a:t>Creating a challenging culture</a:t>
            </a:r>
          </a:p>
          <a:p>
            <a:r>
              <a:rPr lang="en-US" dirty="0" smtClean="0"/>
              <a:t>Focusing on process</a:t>
            </a:r>
          </a:p>
          <a:p>
            <a:r>
              <a:rPr lang="en-US" dirty="0" smtClean="0"/>
              <a:t>Engaging parents with growth mindset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Teaching and Learning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Shifts in thinking in how to meet the needs of all students (differentiation) in the classroom </a:t>
            </a:r>
          </a:p>
          <a:p>
            <a:r>
              <a:rPr lang="en-US" dirty="0"/>
              <a:t>S</a:t>
            </a:r>
            <a:r>
              <a:rPr lang="en-US" dirty="0" smtClean="0"/>
              <a:t>hifts in programs such as GATE </a:t>
            </a:r>
            <a:r>
              <a:rPr lang="en-US" dirty="0" smtClean="0"/>
              <a:t>(from a small subgroup to how </a:t>
            </a:r>
            <a:r>
              <a:rPr lang="en-US" dirty="0" smtClean="0"/>
              <a:t>we </a:t>
            </a:r>
            <a:r>
              <a:rPr lang="en-US" dirty="0" smtClean="0"/>
              <a:t>better serve </a:t>
            </a:r>
            <a:r>
              <a:rPr lang="en-US" dirty="0" smtClean="0"/>
              <a:t>all students)</a:t>
            </a:r>
          </a:p>
          <a:p>
            <a:r>
              <a:rPr lang="en-US" dirty="0" smtClean="0"/>
              <a:t>Differentiation is critical but there are many myths around differentiation such as:</a:t>
            </a:r>
          </a:p>
          <a:p>
            <a:pPr>
              <a:buNone/>
            </a:pPr>
            <a:r>
              <a:rPr lang="en-US" dirty="0" smtClean="0"/>
              <a:t>#1  “Differentiation means I have to plan something different for every student”</a:t>
            </a:r>
          </a:p>
          <a:p>
            <a:pPr>
              <a:buNone/>
            </a:pPr>
            <a:r>
              <a:rPr lang="en-US" dirty="0" smtClean="0"/>
              <a:t>#2  “I differentiate by grouping students by reading ability and giving them leveled readings.”</a:t>
            </a:r>
          </a:p>
          <a:p>
            <a:pPr>
              <a:buNone/>
            </a:pPr>
            <a:r>
              <a:rPr lang="en-US" dirty="0" smtClean="0"/>
              <a:t>#3  “I can differentiate effectively using one data point.”</a:t>
            </a:r>
          </a:p>
          <a:p>
            <a:pPr>
              <a:buNone/>
            </a:pPr>
            <a:r>
              <a:rPr lang="en-US" dirty="0" smtClean="0"/>
              <a:t>#4  “Differentiation is easy, just give the high students more and the low students less.”</a:t>
            </a:r>
          </a:p>
          <a:p>
            <a:pPr>
              <a:buNone/>
            </a:pPr>
            <a:r>
              <a:rPr lang="en-US" dirty="0" smtClean="0"/>
              <a:t>#5  “I don’t need to change anything about my instructional practices to effectively differentiate.”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Dr. Carol </a:t>
            </a:r>
            <a:r>
              <a:rPr lang="en-US" dirty="0" err="1" smtClean="0"/>
              <a:t>Dweck</a:t>
            </a:r>
            <a:r>
              <a:rPr lang="en-US" dirty="0" smtClean="0"/>
              <a:t>, </a:t>
            </a:r>
            <a:r>
              <a:rPr lang="en-US" dirty="0" err="1" smtClean="0"/>
              <a:t>Ph.D</a:t>
            </a:r>
            <a:r>
              <a:rPr lang="en-US" dirty="0" smtClean="0"/>
              <a:t> </a:t>
            </a:r>
            <a:br>
              <a:rPr lang="en-US" dirty="0" smtClean="0"/>
            </a:br>
            <a:r>
              <a:rPr lang="en-US" dirty="0" smtClean="0"/>
              <a:t>Stanford University</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Original work in 2006</a:t>
            </a:r>
          </a:p>
          <a:p>
            <a:r>
              <a:rPr lang="en-US" dirty="0" smtClean="0"/>
              <a:t>Book entitled, “Mindset - the New Psychology of Success” (</a:t>
            </a:r>
            <a:r>
              <a:rPr lang="en-US" dirty="0" err="1" smtClean="0"/>
              <a:t>Ballantine</a:t>
            </a:r>
            <a:r>
              <a:rPr lang="en-US" dirty="0" smtClean="0"/>
              <a:t> Books, Amazon)</a:t>
            </a:r>
          </a:p>
          <a:p>
            <a:r>
              <a:rPr lang="en-US" dirty="0" smtClean="0"/>
              <a:t>Work bridges Developmental, Social and Personality Psychology</a:t>
            </a:r>
          </a:p>
          <a:p>
            <a:r>
              <a:rPr lang="en-US" dirty="0" smtClean="0"/>
              <a:t>Based on research on brain “plasticity”</a:t>
            </a:r>
          </a:p>
          <a:p>
            <a:r>
              <a:rPr lang="en-US" dirty="0" smtClean="0"/>
              <a:t>Huge Implications for Teaching and Learning,</a:t>
            </a:r>
          </a:p>
          <a:p>
            <a:pPr>
              <a:buNone/>
            </a:pPr>
            <a:r>
              <a:rPr lang="en-US" dirty="0" smtClean="0"/>
              <a:t>    Parenting, Business, Sports, Music, even Personal Relationships!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Enjoy your day.</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4800" u="sng" dirty="0" smtClean="0"/>
              <a:t>Resources for this presentation</a:t>
            </a:r>
            <a:r>
              <a:rPr lang="en-US" sz="4800" dirty="0" smtClean="0"/>
              <a:t>:</a:t>
            </a:r>
          </a:p>
          <a:p>
            <a:pPr>
              <a:buNone/>
            </a:pPr>
            <a:endParaRPr lang="en-US" sz="4800" dirty="0" smtClean="0"/>
          </a:p>
          <a:p>
            <a:r>
              <a:rPr lang="en-US" dirty="0" smtClean="0"/>
              <a:t>Carol </a:t>
            </a:r>
            <a:r>
              <a:rPr lang="en-US" dirty="0" err="1" smtClean="0"/>
              <a:t>Dweck</a:t>
            </a:r>
            <a:r>
              <a:rPr lang="en-US" dirty="0" smtClean="0"/>
              <a:t>:  “Mindset: the New Psychology of Success (2006, Random House)</a:t>
            </a:r>
          </a:p>
          <a:p>
            <a:r>
              <a:rPr lang="en-US" dirty="0" smtClean="0"/>
              <a:t>Mike </a:t>
            </a:r>
            <a:r>
              <a:rPr lang="en-US" dirty="0" err="1" smtClean="0"/>
              <a:t>Gershon</a:t>
            </a:r>
            <a:r>
              <a:rPr lang="en-US" dirty="0" smtClean="0"/>
              <a:t>: </a:t>
            </a:r>
            <a:r>
              <a:rPr lang="en-US" dirty="0" smtClean="0"/>
              <a:t>“How to Develop </a:t>
            </a:r>
            <a:r>
              <a:rPr lang="en-US" dirty="0" smtClean="0"/>
              <a:t>Growth Mindsets in the Classroom (2016) – 60 strategies</a:t>
            </a:r>
          </a:p>
          <a:p>
            <a:r>
              <a:rPr lang="en-US" dirty="0" smtClean="0"/>
              <a:t>Mary Cay Ricci: “Mindsets </a:t>
            </a:r>
            <a:r>
              <a:rPr lang="en-US" dirty="0" smtClean="0"/>
              <a:t>in the Classroom, Building a Culture of Success and Student Achievement in Schools (2013, </a:t>
            </a:r>
            <a:r>
              <a:rPr lang="en-US" dirty="0" err="1" smtClean="0"/>
              <a:t>Prufrock</a:t>
            </a:r>
            <a:r>
              <a:rPr lang="en-US" dirty="0" smtClean="0"/>
              <a:t> Press)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pPr algn="l"/>
            <a:r>
              <a:rPr lang="en-US" dirty="0" smtClean="0">
                <a:solidFill>
                  <a:srgbClr val="4F81BD"/>
                </a:solidFill>
                <a:latin typeface="+mj-lt"/>
              </a:rPr>
              <a:t>Growth Mindset</a:t>
            </a:r>
            <a:endParaRPr lang="en-US" dirty="0">
              <a:solidFill>
                <a:srgbClr val="4F81BD"/>
              </a:solidFill>
              <a:latin typeface="+mj-lt"/>
            </a:endParaRPr>
          </a:p>
        </p:txBody>
      </p:sp>
      <p:sp>
        <p:nvSpPr>
          <p:cNvPr id="3" name="Slide Number Placeholder 2"/>
          <p:cNvSpPr>
            <a:spLocks noGrp="1"/>
          </p:cNvSpPr>
          <p:nvPr>
            <p:ph type="sldNum" sz="quarter" idx="12"/>
          </p:nvPr>
        </p:nvSpPr>
        <p:spPr/>
        <p:txBody>
          <a:bodyPr/>
          <a:lstStyle/>
          <a:p>
            <a:pPr>
              <a:defRPr/>
            </a:pPr>
            <a:fld id="{08CC2CB3-A79D-934A-B5AA-36EEA64FE8E0}" type="slidenum">
              <a:rPr lang="en-US" smtClean="0"/>
              <a:pPr>
                <a:defRPr/>
              </a:pPr>
              <a:t>3</a:t>
            </a:fld>
            <a:endParaRPr lang="en-US"/>
          </a:p>
        </p:txBody>
      </p:sp>
      <p:pic>
        <p:nvPicPr>
          <p:cNvPr id="6" name="Picture 5"/>
          <p:cNvPicPr>
            <a:picLocks noChangeAspect="1"/>
          </p:cNvPicPr>
          <p:nvPr/>
        </p:nvPicPr>
        <p:blipFill>
          <a:blip r:embed="rId3" cstate="print"/>
          <a:stretch>
            <a:fillRect/>
          </a:stretch>
        </p:blipFill>
        <p:spPr>
          <a:xfrm>
            <a:off x="457200" y="1295400"/>
            <a:ext cx="8312728" cy="4800600"/>
          </a:xfrm>
          <a:prstGeom prst="rect">
            <a:avLst/>
          </a:prstGeom>
        </p:spPr>
      </p:pic>
    </p:spTree>
    <p:extLst>
      <p:ext uri="{BB962C8B-B14F-4D97-AF65-F5344CB8AC3E}">
        <p14:creationId xmlns="" xmlns:p14="http://schemas.microsoft.com/office/powerpoint/2010/main" val="914268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cstate="print"/>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pPr>
              <a:defRPr/>
            </a:pPr>
            <a:fld id="{08CC2CB3-A79D-934A-B5AA-36EEA64FE8E0}" type="slidenum">
              <a:rPr lang="en-US" smtClean="0"/>
              <a:pPr>
                <a:defRPr/>
              </a:pPr>
              <a:t>4</a:t>
            </a:fld>
            <a:endParaRPr lang="en-US"/>
          </a:p>
        </p:txBody>
      </p:sp>
    </p:spTree>
    <p:extLst>
      <p:ext uri="{BB962C8B-B14F-4D97-AF65-F5344CB8AC3E}">
        <p14:creationId xmlns="" xmlns:p14="http://schemas.microsoft.com/office/powerpoint/2010/main" val="143108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Mindset Quiz (5-7 minutes)</a:t>
            </a:r>
            <a:endParaRPr lang="en-US" dirty="0"/>
          </a:p>
        </p:txBody>
      </p:sp>
      <p:sp>
        <p:nvSpPr>
          <p:cNvPr id="3" name="Content Placeholder 2"/>
          <p:cNvSpPr>
            <a:spLocks noGrp="1"/>
          </p:cNvSpPr>
          <p:nvPr>
            <p:ph idx="1"/>
          </p:nvPr>
        </p:nvSpPr>
        <p:spPr/>
        <p:txBody>
          <a:bodyPr/>
          <a:lstStyle/>
          <a:p>
            <a:r>
              <a:rPr lang="en-US" dirty="0" smtClean="0"/>
              <a:t>Please place a check in the box that identifies the extent to which you agree or disagree with the statement.</a:t>
            </a:r>
          </a:p>
          <a:p>
            <a:r>
              <a:rPr lang="en-US" dirty="0" smtClean="0"/>
              <a:t>After completing the quiz, circle the number in the box that matches each of your answers, then total each column and get a grand total.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Mindset Quiz Results</a:t>
            </a:r>
            <a:endParaRPr lang="en-US" dirty="0"/>
          </a:p>
        </p:txBody>
      </p:sp>
      <p:sp>
        <p:nvSpPr>
          <p:cNvPr id="3" name="Content Placeholder 2"/>
          <p:cNvSpPr>
            <a:spLocks noGrp="1"/>
          </p:cNvSpPr>
          <p:nvPr>
            <p:ph idx="1"/>
          </p:nvPr>
        </p:nvSpPr>
        <p:spPr/>
        <p:txBody>
          <a:bodyPr/>
          <a:lstStyle/>
          <a:p>
            <a:pPr>
              <a:buNone/>
            </a:pPr>
            <a:r>
              <a:rPr lang="en-US" dirty="0" smtClean="0"/>
              <a:t>45 – 60 Points 	=	Strong Growth Minds		</a:t>
            </a:r>
          </a:p>
          <a:p>
            <a:pPr>
              <a:buNone/>
            </a:pPr>
            <a:r>
              <a:rPr lang="en-US" dirty="0" smtClean="0"/>
              <a:t>34 – 44 Points	=	Growth Mindset with 					some </a:t>
            </a:r>
            <a:r>
              <a:rPr lang="en-US" dirty="0"/>
              <a:t>F</a:t>
            </a:r>
            <a:r>
              <a:rPr lang="en-US" dirty="0" smtClean="0"/>
              <a:t>ixed ideas</a:t>
            </a:r>
          </a:p>
          <a:p>
            <a:pPr>
              <a:buNone/>
            </a:pPr>
            <a:r>
              <a:rPr lang="en-US" dirty="0" smtClean="0"/>
              <a:t>21 – 33 Points	=	Fixed Mindset with some 				Growth ideas</a:t>
            </a:r>
          </a:p>
          <a:p>
            <a:pPr>
              <a:buNone/>
            </a:pPr>
            <a:r>
              <a:rPr lang="en-US" dirty="0" smtClean="0"/>
              <a:t>0 – 20 Points	=	Strong Fixed Mindset</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endParaRPr lang="en-US" dirty="0" smtClean="0"/>
          </a:p>
          <a:p>
            <a:pPr algn="ctr">
              <a:buNone/>
            </a:pPr>
            <a:r>
              <a:rPr lang="en-US" sz="4000" u="sng" dirty="0" smtClean="0"/>
              <a:t>Impacts of the Classroom</a:t>
            </a:r>
          </a:p>
          <a:p>
            <a:r>
              <a:rPr lang="en-US" sz="4000" dirty="0" smtClean="0"/>
              <a:t>Now </a:t>
            </a:r>
            <a:r>
              <a:rPr lang="en-US" sz="4000" dirty="0"/>
              <a:t>that you have seen the questions, which mindset do you think you are?  (Strong Growth, Growth with some Fixed, Fixed with some growth, or Strong Fixed</a:t>
            </a:r>
            <a:r>
              <a:rPr lang="en-US" sz="4000" dirty="0" smtClean="0"/>
              <a:t>)</a:t>
            </a:r>
            <a:r>
              <a:rPr lang="en-US" sz="4000" dirty="0"/>
              <a:t> </a:t>
            </a:r>
          </a:p>
          <a:p>
            <a:r>
              <a:rPr lang="en-US" sz="4000" dirty="0"/>
              <a:t>Journal #2: Now that you have scored it, do you think this is accurate?  Where in your life can you recognize fixed mindsets?  Where are you growth-minded?</a:t>
            </a:r>
          </a:p>
          <a:p>
            <a:pPr algn="ctr">
              <a:buNone/>
            </a:pPr>
            <a:endParaRPr lang="en-US" sz="4000" u="sng" dirty="0"/>
          </a:p>
          <a:p>
            <a:r>
              <a:rPr lang="en-US" dirty="0" smtClean="0"/>
              <a:t>What effect does “teacher expectation” have on student learning? (</a:t>
            </a:r>
            <a:r>
              <a:rPr lang="en-US" dirty="0" err="1" smtClean="0"/>
              <a:t>Marzano</a:t>
            </a:r>
            <a:r>
              <a:rPr lang="en-US" dirty="0" smtClean="0"/>
              <a:t>)</a:t>
            </a:r>
          </a:p>
          <a:p>
            <a:r>
              <a:rPr lang="en-US" dirty="0" smtClean="0"/>
              <a:t>How do our own beliefs </a:t>
            </a:r>
            <a:r>
              <a:rPr lang="en-US" dirty="0"/>
              <a:t>(</a:t>
            </a:r>
            <a:r>
              <a:rPr lang="en-US" dirty="0" smtClean="0"/>
              <a:t>fixed vs. growth mindset) affect how we teach our students?</a:t>
            </a:r>
          </a:p>
          <a:p>
            <a:r>
              <a:rPr lang="en-US" dirty="0" smtClean="0"/>
              <a:t>If we taught all students to have a growth mindset, what impact would it have on how students approach their </a:t>
            </a:r>
            <a:r>
              <a:rPr lang="en-US" i="1" dirty="0" smtClean="0"/>
              <a:t>own</a:t>
            </a:r>
            <a:r>
              <a:rPr lang="en-US" dirty="0" smtClean="0"/>
              <a:t> individual learning?</a:t>
            </a:r>
          </a:p>
          <a:p>
            <a:r>
              <a:rPr lang="en-US" dirty="0" smtClean="0"/>
              <a:t>How can a growth mindset increase rigor? </a:t>
            </a:r>
          </a:p>
          <a:p>
            <a:pPr>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0" y="1219200"/>
            <a:ext cx="9144000" cy="4572000"/>
          </a:xfrm>
          <a:prstGeom prst="rect">
            <a:avLst/>
          </a:prstGeom>
          <a:noFill/>
          <a:ln>
            <a:noFill/>
          </a:ln>
        </p:spPr>
        <p:txBody>
          <a:bodyPr lIns="91425" tIns="91425" rIns="91425" bIns="91425" anchor="ctr" anchorCtr="0">
            <a:noAutofit/>
          </a:bodyPr>
          <a:lstStyle/>
          <a:p>
            <a:pPr>
              <a:spcBef>
                <a:spcPts val="0"/>
              </a:spcBef>
              <a:buNone/>
            </a:pPr>
            <a:endParaRPr/>
          </a:p>
        </p:txBody>
      </p:sp>
      <p:sp>
        <p:nvSpPr>
          <p:cNvPr id="2" name="Title 1"/>
          <p:cNvSpPr>
            <a:spLocks noGrp="1"/>
          </p:cNvSpPr>
          <p:nvPr>
            <p:ph type="title"/>
          </p:nvPr>
        </p:nvSpPr>
        <p:spPr>
          <a:xfrm>
            <a:off x="457200" y="533400"/>
            <a:ext cx="8229600" cy="5181600"/>
          </a:xfrm>
        </p:spPr>
        <p:txBody>
          <a:bodyPr>
            <a:normAutofit fontScale="90000"/>
          </a:bodyPr>
          <a:lstStyle/>
          <a:p>
            <a:r>
              <a:rPr lang="en-US" dirty="0">
                <a:solidFill>
                  <a:srgbClr val="000000"/>
                </a:solidFill>
                <a:latin typeface="+mj-lt"/>
                <a:ea typeface="Verdana"/>
                <a:cs typeface="Verdana"/>
                <a:sym typeface="Verdana"/>
              </a:rPr>
              <a:t/>
            </a:r>
            <a:br>
              <a:rPr lang="en-US" dirty="0">
                <a:solidFill>
                  <a:srgbClr val="000000"/>
                </a:solidFill>
                <a:latin typeface="+mj-lt"/>
                <a:ea typeface="Verdana"/>
                <a:cs typeface="Verdana"/>
                <a:sym typeface="Verdana"/>
              </a:rPr>
            </a:br>
            <a:r>
              <a:rPr lang="en-US" dirty="0" smtClean="0">
                <a:solidFill>
                  <a:schemeClr val="accent1"/>
                </a:solidFill>
                <a:latin typeface="+mj-lt"/>
                <a:ea typeface="Verdana"/>
                <a:cs typeface="Verdana"/>
                <a:sym typeface="Verdana"/>
              </a:rPr>
              <a:t>How Can a Growth Mindset </a:t>
            </a:r>
            <a:br>
              <a:rPr lang="en-US" dirty="0" smtClean="0">
                <a:solidFill>
                  <a:schemeClr val="accent1"/>
                </a:solidFill>
                <a:latin typeface="+mj-lt"/>
                <a:ea typeface="Verdana"/>
                <a:cs typeface="Verdana"/>
                <a:sym typeface="Verdana"/>
              </a:rPr>
            </a:br>
            <a:r>
              <a:rPr lang="en-US" dirty="0" smtClean="0">
                <a:solidFill>
                  <a:schemeClr val="accent1"/>
                </a:solidFill>
                <a:latin typeface="+mj-lt"/>
                <a:ea typeface="Verdana"/>
                <a:cs typeface="Verdana"/>
                <a:sym typeface="Verdana"/>
              </a:rPr>
              <a:t>Increase Rigor?</a:t>
            </a:r>
            <a:r>
              <a:rPr lang="en-US" dirty="0">
                <a:solidFill>
                  <a:schemeClr val="accent1"/>
                </a:solidFill>
                <a:latin typeface="+mj-lt"/>
                <a:ea typeface="Verdana"/>
                <a:cs typeface="Verdana"/>
                <a:sym typeface="Verdana"/>
              </a:rPr>
              <a:t/>
            </a:r>
            <a:br>
              <a:rPr lang="en-US" dirty="0">
                <a:solidFill>
                  <a:schemeClr val="accent1"/>
                </a:solidFill>
                <a:latin typeface="+mj-lt"/>
                <a:ea typeface="Verdana"/>
                <a:cs typeface="Verdana"/>
                <a:sym typeface="Verdana"/>
              </a:rPr>
            </a:br>
            <a:r>
              <a:rPr lang="en-US" dirty="0" smtClean="0">
                <a:solidFill>
                  <a:schemeClr val="accent1"/>
                </a:solidFill>
                <a:latin typeface="+mj-lt"/>
                <a:ea typeface="Verdana"/>
                <a:cs typeface="Verdana"/>
                <a:sym typeface="Verdana"/>
              </a:rPr>
              <a:t/>
            </a:r>
            <a:br>
              <a:rPr lang="en-US" dirty="0" smtClean="0">
                <a:solidFill>
                  <a:schemeClr val="accent1"/>
                </a:solidFill>
                <a:latin typeface="+mj-lt"/>
                <a:ea typeface="Verdana"/>
                <a:cs typeface="Verdana"/>
                <a:sym typeface="Verdana"/>
              </a:rPr>
            </a:br>
            <a:r>
              <a:rPr lang="en-US" dirty="0">
                <a:solidFill>
                  <a:schemeClr val="accent1"/>
                </a:solidFill>
                <a:latin typeface="+mj-lt"/>
                <a:ea typeface="Verdana"/>
                <a:cs typeface="Verdana"/>
                <a:sym typeface="Verdana"/>
              </a:rPr>
              <a:t/>
            </a:r>
            <a:br>
              <a:rPr lang="en-US" dirty="0">
                <a:solidFill>
                  <a:schemeClr val="accent1"/>
                </a:solidFill>
                <a:latin typeface="+mj-lt"/>
                <a:ea typeface="Verdana"/>
                <a:cs typeface="Verdana"/>
                <a:sym typeface="Verdana"/>
              </a:rPr>
            </a:br>
            <a:r>
              <a:rPr lang="en-US" dirty="0" smtClean="0">
                <a:solidFill>
                  <a:srgbClr val="000000"/>
                </a:solidFill>
                <a:latin typeface="+mj-lt"/>
                <a:ea typeface="Verdana"/>
                <a:cs typeface="Verdana"/>
                <a:sym typeface="Verdana"/>
              </a:rPr>
              <a:t/>
            </a:r>
            <a:br>
              <a:rPr lang="en-US" dirty="0" smtClean="0">
                <a:solidFill>
                  <a:srgbClr val="000000"/>
                </a:solidFill>
                <a:latin typeface="+mj-lt"/>
                <a:ea typeface="Verdana"/>
                <a:cs typeface="Verdana"/>
                <a:sym typeface="Verdana"/>
              </a:rPr>
            </a:br>
            <a:r>
              <a:rPr lang="en-US" dirty="0">
                <a:solidFill>
                  <a:srgbClr val="000000"/>
                </a:solidFill>
                <a:latin typeface="+mj-lt"/>
                <a:ea typeface="Verdana"/>
                <a:cs typeface="Verdana"/>
                <a:sym typeface="Verdana"/>
              </a:rPr>
              <a:t/>
            </a:r>
            <a:br>
              <a:rPr lang="en-US" dirty="0">
                <a:solidFill>
                  <a:srgbClr val="000000"/>
                </a:solidFill>
                <a:latin typeface="+mj-lt"/>
                <a:ea typeface="Verdana"/>
                <a:cs typeface="Verdana"/>
                <a:sym typeface="Verdana"/>
              </a:rPr>
            </a:br>
            <a:r>
              <a:rPr lang="en-US" dirty="0" smtClean="0">
                <a:solidFill>
                  <a:srgbClr val="000000"/>
                </a:solidFill>
                <a:latin typeface="+mj-lt"/>
                <a:ea typeface="Verdana"/>
                <a:cs typeface="Verdana"/>
                <a:sym typeface="Verdana"/>
              </a:rPr>
              <a:t/>
            </a:r>
            <a:br>
              <a:rPr lang="en-US" dirty="0" smtClean="0">
                <a:solidFill>
                  <a:srgbClr val="000000"/>
                </a:solidFill>
                <a:latin typeface="+mj-lt"/>
                <a:ea typeface="Verdana"/>
                <a:cs typeface="Verdana"/>
                <a:sym typeface="Verdana"/>
              </a:rPr>
            </a:br>
            <a:r>
              <a:rPr lang="en-US" dirty="0">
                <a:solidFill>
                  <a:srgbClr val="000000"/>
                </a:solidFill>
                <a:latin typeface="+mj-lt"/>
                <a:ea typeface="Verdana"/>
                <a:cs typeface="Verdana"/>
                <a:sym typeface="Verdana"/>
              </a:rPr>
              <a:t/>
            </a:r>
            <a:br>
              <a:rPr lang="en-US" dirty="0">
                <a:solidFill>
                  <a:srgbClr val="000000"/>
                </a:solidFill>
                <a:latin typeface="+mj-lt"/>
                <a:ea typeface="Verdana"/>
                <a:cs typeface="Verdana"/>
                <a:sym typeface="Verdana"/>
              </a:rPr>
            </a:br>
            <a:endParaRPr lang="en-US" dirty="0">
              <a:solidFill>
                <a:schemeClr val="accent1"/>
              </a:solidFill>
              <a:latin typeface="+mj-lt"/>
            </a:endParaRPr>
          </a:p>
        </p:txBody>
      </p:sp>
      <p:sp>
        <p:nvSpPr>
          <p:cNvPr id="99" name="Shape 99"/>
          <p:cNvSpPr txBox="1">
            <a:spLocks noGrp="1"/>
          </p:cNvSpPr>
          <p:nvPr>
            <p:ph type="sldNum" sz="quarter" idx="12"/>
          </p:nvPr>
        </p:nvSpPr>
        <p:spPr>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800" b="0" i="0" u="none" strike="noStrike" cap="none" baseline="0">
                <a:solidFill>
                  <a:srgbClr val="FFFFFF"/>
                </a:solidFill>
                <a:latin typeface="Verdana"/>
                <a:ea typeface="Verdana"/>
                <a:cs typeface="Verdana"/>
                <a:sym typeface="Verdana"/>
              </a:rPr>
              <a:pPr marL="0" marR="0" lvl="0" indent="0" algn="r" rtl="0">
                <a:spcBef>
                  <a:spcPts val="0"/>
                </a:spcBef>
                <a:spcAft>
                  <a:spcPts val="0"/>
                </a:spcAft>
                <a:buSzPct val="25000"/>
                <a:buNone/>
              </a:pPr>
              <a:t>8</a:t>
            </a:fld>
            <a:endParaRPr lang="en-US" sz="1800" b="0" i="0" u="none" strike="noStrike" cap="none" baseline="0">
              <a:solidFill>
                <a:srgbClr val="FFFFFF"/>
              </a:solidFill>
              <a:latin typeface="Verdana"/>
              <a:ea typeface="Verdana"/>
              <a:cs typeface="Verdana"/>
              <a:sym typeface="Verdana"/>
            </a:endParaRPr>
          </a:p>
        </p:txBody>
      </p:sp>
      <p:pic>
        <p:nvPicPr>
          <p:cNvPr id="6" name="Picture 5"/>
          <p:cNvPicPr>
            <a:picLocks noChangeAspect="1"/>
          </p:cNvPicPr>
          <p:nvPr/>
        </p:nvPicPr>
        <p:blipFill>
          <a:blip r:embed="rId3" cstate="print"/>
          <a:stretch>
            <a:fillRect/>
          </a:stretch>
        </p:blipFill>
        <p:spPr>
          <a:xfrm>
            <a:off x="1752600" y="2133600"/>
            <a:ext cx="5638800" cy="3657600"/>
          </a:xfrm>
          <a:prstGeom prst="rect">
            <a:avLst/>
          </a:prstGeom>
        </p:spPr>
      </p:pic>
    </p:spTree>
    <p:extLst>
      <p:ext uri="{BB962C8B-B14F-4D97-AF65-F5344CB8AC3E}">
        <p14:creationId xmlns="" xmlns:p14="http://schemas.microsoft.com/office/powerpoint/2010/main" val="3441824818"/>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#1</a:t>
            </a:r>
            <a:endParaRPr lang="en-US" dirty="0"/>
          </a:p>
        </p:txBody>
      </p:sp>
      <p:sp>
        <p:nvSpPr>
          <p:cNvPr id="3" name="Content Placeholder 2"/>
          <p:cNvSpPr>
            <a:spLocks noGrp="1"/>
          </p:cNvSpPr>
          <p:nvPr>
            <p:ph idx="1"/>
          </p:nvPr>
        </p:nvSpPr>
        <p:spPr/>
        <p:txBody>
          <a:bodyPr/>
          <a:lstStyle/>
          <a:p>
            <a:pPr>
              <a:buNone/>
            </a:pPr>
            <a:r>
              <a:rPr lang="en-US" sz="5400" dirty="0" smtClean="0"/>
              <a:t>Carol </a:t>
            </a:r>
            <a:r>
              <a:rPr lang="en-US" sz="5400" dirty="0" err="1" smtClean="0"/>
              <a:t>Dweck</a:t>
            </a:r>
            <a:r>
              <a:rPr lang="en-US" sz="5400" dirty="0" smtClean="0"/>
              <a:t>: </a:t>
            </a:r>
          </a:p>
          <a:p>
            <a:pPr algn="ctr">
              <a:buNone/>
            </a:pPr>
            <a:r>
              <a:rPr lang="en-US" sz="5400" dirty="0" smtClean="0"/>
              <a:t>“How to Help </a:t>
            </a:r>
            <a:r>
              <a:rPr lang="en-US" sz="5400" dirty="0"/>
              <a:t>E</a:t>
            </a:r>
            <a:r>
              <a:rPr lang="en-US" sz="5400" dirty="0" smtClean="0"/>
              <a:t>very </a:t>
            </a:r>
            <a:r>
              <a:rPr lang="en-US" sz="5400" dirty="0"/>
              <a:t>C</a:t>
            </a:r>
            <a:r>
              <a:rPr lang="en-US" sz="5400" dirty="0" smtClean="0"/>
              <a:t>hild Fulfill Their </a:t>
            </a:r>
            <a:r>
              <a:rPr lang="en-US" sz="5400" dirty="0"/>
              <a:t>P</a:t>
            </a:r>
            <a:r>
              <a:rPr lang="en-US" sz="5400" dirty="0" smtClean="0"/>
              <a:t>otential”</a:t>
            </a:r>
          </a:p>
          <a:p>
            <a:pPr>
              <a:buNone/>
            </a:pPr>
            <a:endParaRPr lang="en-US" dirty="0">
              <a:cs typeface="Calibri"/>
            </a:endParaRPr>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919</Words>
  <Application>Microsoft Office PowerPoint</Application>
  <PresentationFormat>On-screen Show (4:3)</PresentationFormat>
  <Paragraphs>116</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Growth Mindset Impacts on Teaching and Learning</vt:lpstr>
      <vt:lpstr> Dr. Carol Dweck, Ph.D  Stanford University </vt:lpstr>
      <vt:lpstr>Growth Mindset</vt:lpstr>
      <vt:lpstr>Slide 4</vt:lpstr>
      <vt:lpstr>Mindset Quiz (5-7 minutes)</vt:lpstr>
      <vt:lpstr>Mindset Quiz Results</vt:lpstr>
      <vt:lpstr>Think, Pair, Share</vt:lpstr>
      <vt:lpstr> How Can a Growth Mindset  Increase Rigor?       </vt:lpstr>
      <vt:lpstr>Video #1</vt:lpstr>
      <vt:lpstr>Slide 10</vt:lpstr>
      <vt:lpstr>Slide 11</vt:lpstr>
      <vt:lpstr>Video #2</vt:lpstr>
      <vt:lpstr>Two Mindsets Ramifications for Learning</vt:lpstr>
      <vt:lpstr>Effects of Growth Mindset in the Classroom</vt:lpstr>
      <vt:lpstr>Conclusion:  Growth Mindset</vt:lpstr>
      <vt:lpstr>Implications for the Classroom</vt:lpstr>
      <vt:lpstr>Even Greater Implications </vt:lpstr>
      <vt:lpstr>Basic Components – “Developing Growth Mindsets in the Classroom” by Mike Gershon (2016) </vt:lpstr>
      <vt:lpstr>Impacts of Teaching and Learning</vt:lpstr>
      <vt:lpstr>Thank you!  Enjoy your day.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Mindset Impacts on Teaching and Learning</dc:title>
  <dc:creator>Administrator</dc:creator>
  <cp:lastModifiedBy>Administrator</cp:lastModifiedBy>
  <cp:revision>40</cp:revision>
  <dcterms:created xsi:type="dcterms:W3CDTF">2016-09-05T18:20:12Z</dcterms:created>
  <dcterms:modified xsi:type="dcterms:W3CDTF">2016-09-06T22:42:51Z</dcterms:modified>
</cp:coreProperties>
</file>